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00547" y="2041943"/>
            <a:ext cx="10572000" cy="2971051"/>
          </a:xfrm>
        </p:spPr>
        <p:txBody>
          <a:bodyPr/>
          <a:lstStyle/>
          <a:p>
            <a:r>
              <a:rPr lang="en-US" dirty="0" smtClean="0"/>
              <a:t>Psycholinguistics Course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3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Visual, Audio, Audio-visual, and Digital Aids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326687"/>
          </a:xfrm>
        </p:spPr>
        <p:txBody>
          <a:bodyPr/>
          <a:lstStyle/>
          <a:p>
            <a:r>
              <a:rPr lang="en-US" sz="4400" dirty="0"/>
              <a:t>INSTRUCTOR: Prof. </a:t>
            </a:r>
            <a:r>
              <a:rPr lang="en-US" sz="4400" dirty="0" err="1"/>
              <a:t>Hesham</a:t>
            </a:r>
            <a:r>
              <a:rPr lang="en-US" sz="4400" dirty="0"/>
              <a:t> </a:t>
            </a:r>
            <a:r>
              <a:rPr lang="en-US" sz="4400" dirty="0" err="1"/>
              <a:t>Hasan</a:t>
            </a:r>
            <a:endParaRPr lang="en-US" sz="44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3964" y="0"/>
            <a:ext cx="1518036" cy="151803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0"/>
            <a:ext cx="2127688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559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 of using tools in foreign language classes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3925" y="2023504"/>
            <a:ext cx="11474005" cy="4635713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sz="2800" dirty="0" smtClean="0"/>
              <a:t>Tomlinson (2001) has outlined different criteria for classifying didactic materials in the following categories:</a:t>
            </a:r>
          </a:p>
          <a:p>
            <a:pPr marL="0" indent="0" algn="l">
              <a:buNone/>
            </a:pPr>
            <a:endParaRPr lang="en-US" sz="2800" dirty="0" smtClean="0"/>
          </a:p>
          <a:p>
            <a:pPr marL="0" indent="0" algn="l">
              <a:buNone/>
            </a:pPr>
            <a:r>
              <a:rPr lang="en-US" sz="2800" dirty="0" smtClean="0"/>
              <a:t>1/ instructional : in that they inform learners about the language;</a:t>
            </a:r>
          </a:p>
          <a:p>
            <a:pPr marL="0" indent="0" algn="l">
              <a:buNone/>
            </a:pPr>
            <a:r>
              <a:rPr lang="en-US" sz="2800" dirty="0" smtClean="0"/>
              <a:t>2/experiential : in that they provide exposure to the language in use;</a:t>
            </a:r>
          </a:p>
          <a:p>
            <a:pPr marL="0" indent="0" algn="l">
              <a:buNone/>
            </a:pPr>
            <a:r>
              <a:rPr lang="en-US" sz="2800" dirty="0" smtClean="0"/>
              <a:t>3/</a:t>
            </a:r>
            <a:r>
              <a:rPr lang="en-US" sz="2800" dirty="0" err="1" smtClean="0"/>
              <a:t>elicitative</a:t>
            </a:r>
            <a:r>
              <a:rPr lang="en-US" sz="2800" dirty="0" smtClean="0"/>
              <a:t>: in that they stimulate language use;</a:t>
            </a:r>
          </a:p>
          <a:p>
            <a:pPr marL="0" indent="0" algn="l">
              <a:buNone/>
            </a:pPr>
            <a:r>
              <a:rPr lang="en-US" sz="2800" dirty="0" smtClean="0"/>
              <a:t>4/ exploratory: in that they seek discoveries about language use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6089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Visuals and techniques of visualization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5172" y="2289976"/>
            <a:ext cx="12056828" cy="431755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dirty="0" smtClean="0"/>
              <a:t>One can identify techniques based on using visuals and aiming at student – initiated visualization where the stimulus for utterances and the main source for (language) learning is provided by a visual impact.</a:t>
            </a:r>
          </a:p>
          <a:p>
            <a:pPr marL="0" indent="0" algn="l">
              <a:buNone/>
            </a:pPr>
            <a:r>
              <a:rPr lang="en-US" sz="2800" dirty="0" smtClean="0"/>
              <a:t>It can originate from the most natural source , i.e., the non-verbal aspect of the human interaction. Thus the prime source of learning is the non-verbal behavior of teachers , people native to the target language culture and fellow-students.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88490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to use visuals in a ‘receptive’ way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8783" y="2623930"/>
            <a:ext cx="12165495" cy="323486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400" dirty="0" smtClean="0"/>
              <a:t>A- Pre-medium stage: Exercises before looking at the visuals </a:t>
            </a:r>
          </a:p>
          <a:p>
            <a:pPr marL="0" indent="0" algn="l">
              <a:buNone/>
            </a:pPr>
            <a:r>
              <a:rPr lang="en-US" sz="2400" dirty="0" smtClean="0"/>
              <a:t>Guessing the topic of the picture based on </a:t>
            </a:r>
          </a:p>
          <a:p>
            <a:pPr marL="0" indent="0" algn="l">
              <a:buNone/>
            </a:pPr>
            <a:r>
              <a:rPr lang="en-US" sz="2400" dirty="0" smtClean="0"/>
              <a:t>1- Some key words or expressions</a:t>
            </a:r>
          </a:p>
          <a:p>
            <a:pPr marL="0" indent="0" algn="l">
              <a:buNone/>
            </a:pPr>
            <a:r>
              <a:rPr lang="en-US" sz="2400" dirty="0" smtClean="0"/>
              <a:t>2- Some text related to the picture </a:t>
            </a:r>
          </a:p>
          <a:p>
            <a:pPr marL="0" indent="0" algn="l">
              <a:buNone/>
            </a:pPr>
            <a:r>
              <a:rPr lang="en-US" sz="2400" dirty="0" smtClean="0"/>
              <a:t>3-Some noises or music</a:t>
            </a:r>
          </a:p>
          <a:p>
            <a:pPr marL="0" indent="0" algn="l">
              <a:buNone/>
            </a:pPr>
            <a:r>
              <a:rPr lang="en-US" sz="2400" dirty="0" smtClean="0"/>
              <a:t>4- A limited visual impression</a:t>
            </a:r>
          </a:p>
          <a:p>
            <a:pPr marL="0" indent="0" algn="l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through a key-hole</a:t>
            </a:r>
          </a:p>
          <a:p>
            <a:pPr marL="0" indent="0" algn="l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-due to shading</a:t>
            </a:r>
          </a:p>
          <a:p>
            <a:pPr marL="0" indent="0" algn="l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-due to masking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136923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10100" y="1876508"/>
            <a:ext cx="12120709" cy="514449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dirty="0" smtClean="0"/>
              <a:t>Prediction of the rest of the visual based on </a:t>
            </a:r>
          </a:p>
          <a:p>
            <a:pPr marL="0" indent="0" algn="l">
              <a:buNone/>
            </a:pPr>
            <a:r>
              <a:rPr lang="en-US" sz="2800" dirty="0" smtClean="0"/>
              <a:t>1- some key words or expressions </a:t>
            </a:r>
          </a:p>
          <a:p>
            <a:pPr marL="0" indent="0" algn="l">
              <a:buNone/>
            </a:pPr>
            <a:r>
              <a:rPr lang="en-US" sz="2800" dirty="0" smtClean="0"/>
              <a:t>2- some text related to the picture</a:t>
            </a:r>
          </a:p>
          <a:p>
            <a:pPr marL="0" indent="0" algn="l">
              <a:buNone/>
            </a:pPr>
            <a:r>
              <a:rPr lang="en-US" sz="2800" dirty="0" smtClean="0"/>
              <a:t>3-some noises or music</a:t>
            </a:r>
          </a:p>
          <a:p>
            <a:pPr marL="0" indent="0" algn="l">
              <a:buNone/>
            </a:pPr>
            <a:r>
              <a:rPr lang="en-US" sz="2800" dirty="0" smtClean="0"/>
              <a:t>4- a limited visual impression</a:t>
            </a:r>
          </a:p>
          <a:p>
            <a:pPr marL="0" indent="0" algn="l">
              <a:buNone/>
            </a:pPr>
            <a:r>
              <a:rPr lang="en-US" sz="2800" dirty="0"/>
              <a:t> </a:t>
            </a:r>
            <a:r>
              <a:rPr lang="en-US" sz="2800" dirty="0" smtClean="0"/>
              <a:t> -through a key hole</a:t>
            </a:r>
          </a:p>
          <a:p>
            <a:pPr marL="0" indent="0" algn="l">
              <a:buNone/>
            </a:pPr>
            <a:r>
              <a:rPr lang="en-US" sz="2800" dirty="0"/>
              <a:t> </a:t>
            </a:r>
            <a:r>
              <a:rPr lang="en-US" sz="2800" dirty="0" smtClean="0"/>
              <a:t> -due to shading </a:t>
            </a:r>
          </a:p>
          <a:p>
            <a:pPr marL="0" indent="0" algn="l">
              <a:buNone/>
            </a:pPr>
            <a:r>
              <a:rPr lang="en-US" sz="2800" dirty="0"/>
              <a:t> </a:t>
            </a:r>
            <a:r>
              <a:rPr lang="en-US" sz="2800" dirty="0" smtClean="0"/>
              <a:t> -due to masking </a:t>
            </a:r>
          </a:p>
          <a:p>
            <a:pPr marL="0" indent="0" algn="l">
              <a:buNone/>
            </a:pPr>
            <a:r>
              <a:rPr lang="en-US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37549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3696" y="1489004"/>
            <a:ext cx="11838303" cy="501596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dirty="0" smtClean="0"/>
              <a:t>B- Active stage : Exercises to be used while students can see the visuals </a:t>
            </a:r>
          </a:p>
          <a:p>
            <a:pPr marL="0" indent="0" algn="l">
              <a:buNone/>
            </a:pPr>
            <a:r>
              <a:rPr lang="en-US" sz="2400" dirty="0" smtClean="0"/>
              <a:t>1- collecting words and expressions related to the picture </a:t>
            </a:r>
          </a:p>
          <a:p>
            <a:pPr marL="0" indent="0" algn="l">
              <a:buNone/>
            </a:pPr>
            <a:r>
              <a:rPr lang="en-US" sz="2400" dirty="0" smtClean="0"/>
              <a:t>2-elaborating on the (new) vocabulary with the help of </a:t>
            </a:r>
            <a:r>
              <a:rPr lang="en-US" sz="2400" dirty="0" err="1" smtClean="0"/>
              <a:t>amono</a:t>
            </a:r>
            <a:r>
              <a:rPr lang="en-US" sz="2400" dirty="0" smtClean="0"/>
              <a:t>- and/or bilingual dictionary</a:t>
            </a:r>
          </a:p>
          <a:p>
            <a:pPr marL="0" indent="0" algn="l">
              <a:buNone/>
            </a:pPr>
            <a:r>
              <a:rPr lang="en-US" sz="2400" dirty="0" smtClean="0"/>
              <a:t>3- paraphrasing new words and expressions in individual student work</a:t>
            </a:r>
          </a:p>
          <a:p>
            <a:pPr marL="0" indent="0" algn="l">
              <a:buNone/>
            </a:pPr>
            <a:r>
              <a:rPr lang="en-US" sz="2400" dirty="0" smtClean="0"/>
              <a:t>4- collecting pieces of information related to particular criteria</a:t>
            </a:r>
          </a:p>
          <a:p>
            <a:pPr marL="0" indent="0" algn="l">
              <a:buNone/>
            </a:pPr>
            <a:r>
              <a:rPr lang="en-US" sz="2400" dirty="0" smtClean="0"/>
              <a:t>5- Matching</a:t>
            </a:r>
          </a:p>
          <a:p>
            <a:pPr marL="0" indent="0" algn="l">
              <a:buNone/>
            </a:pPr>
            <a:r>
              <a:rPr lang="en-US" sz="2400" dirty="0"/>
              <a:t> </a:t>
            </a:r>
            <a:r>
              <a:rPr lang="en-US" sz="2400" dirty="0" smtClean="0"/>
              <a:t> - pictures with words</a:t>
            </a:r>
          </a:p>
          <a:p>
            <a:pPr marL="0" indent="0" algn="l">
              <a:buNone/>
            </a:pPr>
            <a:r>
              <a:rPr lang="en-US" sz="2400" dirty="0" smtClean="0"/>
              <a:t>  - pictures with data and/or names of people /places/events</a:t>
            </a:r>
          </a:p>
          <a:p>
            <a:pPr marL="0" indent="0" algn="l">
              <a:buNone/>
            </a:pPr>
            <a:r>
              <a:rPr lang="en-US" sz="2400" dirty="0"/>
              <a:t> </a:t>
            </a:r>
            <a:r>
              <a:rPr lang="en-US" sz="2400" dirty="0" smtClean="0"/>
              <a:t> - pictures with parts of text    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806737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5446" y="723569"/>
            <a:ext cx="11166552" cy="569977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000" dirty="0" smtClean="0"/>
              <a:t>6- Labelling the picture with</a:t>
            </a:r>
          </a:p>
          <a:p>
            <a:pPr marL="0" indent="0" algn="l">
              <a:buNone/>
            </a:pPr>
            <a:r>
              <a:rPr lang="en-US" sz="2000" dirty="0"/>
              <a:t> </a:t>
            </a:r>
            <a:r>
              <a:rPr lang="en-US" sz="2000" dirty="0" smtClean="0"/>
              <a:t>  - words and/or expressions</a:t>
            </a:r>
          </a:p>
          <a:p>
            <a:pPr marL="0" indent="0" algn="l">
              <a:buNone/>
            </a:pPr>
            <a:r>
              <a:rPr lang="en-US" sz="2000" dirty="0"/>
              <a:t> </a:t>
            </a:r>
            <a:r>
              <a:rPr lang="en-US" sz="2000" dirty="0" smtClean="0"/>
              <a:t>  -pieces of information/data/names</a:t>
            </a:r>
          </a:p>
          <a:p>
            <a:pPr marL="0" indent="0" algn="l">
              <a:buNone/>
            </a:pPr>
            <a:r>
              <a:rPr lang="en-US" sz="2000" dirty="0"/>
              <a:t> </a:t>
            </a:r>
            <a:r>
              <a:rPr lang="en-US" sz="2000" dirty="0" smtClean="0"/>
              <a:t>  - parts of text</a:t>
            </a:r>
          </a:p>
          <a:p>
            <a:pPr marL="0" indent="0" algn="l">
              <a:buNone/>
            </a:pPr>
            <a:endParaRPr lang="en-US" sz="2000" dirty="0"/>
          </a:p>
          <a:p>
            <a:pPr marL="0" indent="0" algn="l">
              <a:buNone/>
            </a:pPr>
            <a:r>
              <a:rPr lang="en-US" sz="2000" dirty="0" smtClean="0"/>
              <a:t>7- Multiple choice(test-like) exercises</a:t>
            </a:r>
          </a:p>
          <a:p>
            <a:pPr marL="0" indent="0" algn="l">
              <a:buNone/>
            </a:pPr>
            <a:r>
              <a:rPr lang="en-US" sz="2000" dirty="0" smtClean="0"/>
              <a:t>8-Gap-filling </a:t>
            </a:r>
          </a:p>
          <a:p>
            <a:pPr marL="0" indent="0" algn="l">
              <a:buNone/>
            </a:pPr>
            <a:r>
              <a:rPr lang="en-US" sz="2000" dirty="0" smtClean="0"/>
              <a:t>9- Completion of text</a:t>
            </a:r>
          </a:p>
          <a:p>
            <a:pPr marL="0" indent="0" algn="l">
              <a:buNone/>
            </a:pPr>
            <a:r>
              <a:rPr lang="en-US" sz="2000" dirty="0" smtClean="0"/>
              <a:t>10- sequencing</a:t>
            </a:r>
          </a:p>
          <a:p>
            <a:pPr marL="0" indent="0" algn="l">
              <a:buNone/>
            </a:pPr>
            <a:r>
              <a:rPr lang="en-US" sz="2000" dirty="0" smtClean="0"/>
              <a:t>    - key words and expression</a:t>
            </a:r>
          </a:p>
          <a:p>
            <a:pPr marL="0" indent="0" algn="l">
              <a:buNone/>
            </a:pPr>
            <a:r>
              <a:rPr lang="en-US" sz="2000" dirty="0"/>
              <a:t> </a:t>
            </a:r>
            <a:r>
              <a:rPr lang="en-US" sz="2000" dirty="0" smtClean="0"/>
              <a:t>   -data</a:t>
            </a:r>
          </a:p>
          <a:p>
            <a:pPr marL="0" indent="0" algn="l">
              <a:buNone/>
            </a:pPr>
            <a:r>
              <a:rPr lang="en-US" sz="2000" dirty="0"/>
              <a:t> </a:t>
            </a:r>
            <a:r>
              <a:rPr lang="en-US" sz="2000" dirty="0" smtClean="0"/>
              <a:t>   -names of people/places/events</a:t>
            </a:r>
          </a:p>
          <a:p>
            <a:pPr marL="0" indent="0" algn="l">
              <a:buNone/>
            </a:pPr>
            <a:r>
              <a:rPr lang="en-US" sz="2000" dirty="0"/>
              <a:t> </a:t>
            </a:r>
            <a:r>
              <a:rPr lang="en-US" sz="2000" dirty="0" smtClean="0"/>
              <a:t>   - parts of text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4078242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01288" y="717533"/>
            <a:ext cx="10571998" cy="970450"/>
          </a:xfrm>
        </p:spPr>
        <p:txBody>
          <a:bodyPr/>
          <a:lstStyle/>
          <a:p>
            <a:r>
              <a:rPr lang="en-US" dirty="0" smtClean="0"/>
              <a:t>Audio resources and ways f audio production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sz="2400" dirty="0" smtClean="0"/>
              <a:t>The natural human demonstration is the prime source for acquiring and developing listening skills .Even the word mother tongue indicated that parents and the closest community , i.e. the family plays an important role in providing language patterns that are initially acquired through hearing and listening.</a:t>
            </a:r>
          </a:p>
          <a:p>
            <a:pPr marL="0" indent="0" algn="l">
              <a:buNone/>
            </a:pPr>
            <a:endParaRPr lang="en-US" sz="2400" dirty="0"/>
          </a:p>
          <a:p>
            <a:pPr marL="0" indent="0" algn="l">
              <a:buNone/>
            </a:pPr>
            <a:r>
              <a:rPr lang="en-US" sz="2400" dirty="0" smtClean="0"/>
              <a:t>Hearing is a perception that one receives in the passive way, i.e. one is the receptor of sequences of sounds. Listening and listening comprehension through is of active nature. It is a series of activates that is targeted at gaining information depending on identified needs and interest . </a:t>
            </a:r>
          </a:p>
          <a:p>
            <a:pPr marL="0" indent="0" algn="l">
              <a:buNone/>
            </a:pPr>
            <a:r>
              <a:rPr lang="en-US" sz="2400" dirty="0" smtClean="0"/>
              <a:t> </a:t>
            </a:r>
            <a:r>
              <a:rPr lang="ar-SA" dirty="0" smtClean="0"/>
              <a:t> 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65201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قابل للاقتباس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قابل للاقتباس</Template>
  <TotalTime>117</TotalTime>
  <Words>520</Words>
  <Application>Microsoft Office PowerPoint</Application>
  <PresentationFormat>ملء الشاشة</PresentationFormat>
  <Paragraphs>64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Century Gothic</vt:lpstr>
      <vt:lpstr>Tahoma</vt:lpstr>
      <vt:lpstr>Wingdings 2</vt:lpstr>
      <vt:lpstr>قابل للاقتباس</vt:lpstr>
      <vt:lpstr>Psycholinguistics Course LECTURE 3 Visual, Audio, Audio-visual, and Digital Aids</vt:lpstr>
      <vt:lpstr>Basic principles of using tools in foreign language classes</vt:lpstr>
      <vt:lpstr>Visuals and techniques of visualization</vt:lpstr>
      <vt:lpstr>Activities to use visuals in a ‘receptive’ way</vt:lpstr>
      <vt:lpstr>عرض تقديمي في PowerPoint</vt:lpstr>
      <vt:lpstr>عرض تقديمي في PowerPoint</vt:lpstr>
      <vt:lpstr>عرض تقديمي في PowerPoint</vt:lpstr>
      <vt:lpstr>Audio resources and ways f audio production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Psycholinguistics Course LECTURE 3 Visual, Audio, Audio-visual, and Digital Aids</dc:title>
  <dc:creator>‏‏مستخدم Windows</dc:creator>
  <cp:lastModifiedBy>‏‏مستخدم Windows</cp:lastModifiedBy>
  <cp:revision>13</cp:revision>
  <dcterms:created xsi:type="dcterms:W3CDTF">2020-11-17T12:55:17Z</dcterms:created>
  <dcterms:modified xsi:type="dcterms:W3CDTF">2021-01-03T14:16:20Z</dcterms:modified>
</cp:coreProperties>
</file>